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25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1B8362-2830-40D0-AF83-B38202CA56D5}" v="337" dt="2025-09-22T03:47:03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63007-3BD8-4F52-81D1-61E518C07696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7535B-A868-4BB2-BD1F-648350099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064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7535B-A868-4BB2-BD1F-64835009955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446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83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18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512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52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992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669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17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63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83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41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53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72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91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3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35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75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70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70EEE4-5B82-42B9-AB64-126F988A68DD}" type="datetimeFigureOut">
              <a:rPr lang="en-IN" smtClean="0"/>
              <a:t>22-09-2025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9071EC-A4FD-4CD3-A354-56E405A9C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43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19060CC-B57A-3629-0649-C933619A1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BB79-544D-6182-6D38-59A46D87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886669-CDC6-5198-9384-33C3192A31F3}"/>
              </a:ext>
            </a:extLst>
          </p:cNvPr>
          <p:cNvSpPr txBox="1"/>
          <p:nvPr/>
        </p:nvSpPr>
        <p:spPr>
          <a:xfrm>
            <a:off x="2775910" y="3363891"/>
            <a:ext cx="5921281" cy="95410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Mansi Bhatt</a:t>
            </a:r>
          </a:p>
          <a:p>
            <a:pPr lvl="0" algn="ctr"/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M.Pharma, quality assurance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1B630-6056-1CE8-2A8D-78604F5AE9FA}"/>
              </a:ext>
            </a:extLst>
          </p:cNvPr>
          <p:cNvSpPr txBox="1"/>
          <p:nvPr/>
        </p:nvSpPr>
        <p:spPr>
          <a:xfrm>
            <a:off x="2189018" y="6037119"/>
            <a:ext cx="7813963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Gyanmanjari Innovative University</a:t>
            </a:r>
          </a:p>
        </p:txBody>
      </p:sp>
    </p:spTree>
    <p:extLst>
      <p:ext uri="{BB962C8B-B14F-4D97-AF65-F5344CB8AC3E}">
        <p14:creationId xmlns:p14="http://schemas.microsoft.com/office/powerpoint/2010/main" val="41686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50534-E5D3-319C-24B7-B2E73D0BE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CDE70-05E2-B1A7-F445-9347A35D0E2D}"/>
              </a:ext>
            </a:extLst>
          </p:cNvPr>
          <p:cNvSpPr txBox="1"/>
          <p:nvPr/>
        </p:nvSpPr>
        <p:spPr>
          <a:xfrm>
            <a:off x="2301586" y="225693"/>
            <a:ext cx="7008667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NOVELTY AND INNOVATION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646A4-1119-A806-0653-2DE7047967D2}"/>
              </a:ext>
            </a:extLst>
          </p:cNvPr>
          <p:cNvSpPr txBox="1"/>
          <p:nvPr/>
        </p:nvSpPr>
        <p:spPr>
          <a:xfrm>
            <a:off x="613064" y="1433945"/>
            <a:ext cx="1074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plant-based, biodegradable, and less toxic solvents such as ethanol-water mixtures.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Employing sustainable mobile phases reduces solvent consumption and hazardous waste generation.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these innovations with regulatory-compliant validation ensures green methods are practical and reliable.</a:t>
            </a:r>
          </a:p>
        </p:txBody>
      </p:sp>
    </p:spTree>
    <p:extLst>
      <p:ext uri="{BB962C8B-B14F-4D97-AF65-F5344CB8AC3E}">
        <p14:creationId xmlns:p14="http://schemas.microsoft.com/office/powerpoint/2010/main" val="24423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310116-7480-949B-4108-0A21D3052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D1AFC-CCDA-96B7-F531-19ED64E4E38A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PRINCIPLES OF GREEN ANALYTICAL CHEMISTRY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39CA5-9164-1325-CB05-15B22ECA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34" y="1218677"/>
            <a:ext cx="11574629" cy="49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9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08B3E7-8B41-AC0E-A0DA-8FC6FDB6A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15C3A-F334-8785-F5F8-E417B0789769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STRATEGIES FOR IMPLEMENTING GREEN HPLC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99411-CB96-EBE1-E188-204A365E2AAA}"/>
              </a:ext>
            </a:extLst>
          </p:cNvPr>
          <p:cNvSpPr txBox="1"/>
          <p:nvPr/>
        </p:nvSpPr>
        <p:spPr>
          <a:xfrm>
            <a:off x="332509" y="1180566"/>
            <a:ext cx="11253355" cy="2396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Replace toxic solvents (acetonitrile, methanol) with ethanol or aqueous solvents.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Employ micellar liquid chromatography that uses surfactant solutions eliminating organic solvents.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Optimize chromatographic conditions using quality-by-design to maximize efficiency with minimal resource inputs.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D6CCF5-A718-99AF-2B62-85E3EC26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42" y="3688773"/>
            <a:ext cx="4860553" cy="2751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6E10C9-F292-67A8-6808-BD1BFC766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706" y="3688773"/>
            <a:ext cx="4860551" cy="27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0D0D-A949-1E6F-2D9B-03D83065D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5639C-D8AF-B147-4397-6E50F6789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D6CBB-089E-4644-87DA-E3BBEC48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F8B8F7-A07E-02C1-574F-4375D56A4760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SOLVENT AND MOBILE PHASE SELECTION CRITERIA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6E7B0-999F-D4F8-57F5-154E09F8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4" y="1714500"/>
            <a:ext cx="11036340" cy="35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7793-5579-9A5B-A7E4-1737518D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4C64-CC0D-F0EB-A23C-C0EBE6A49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6D00F-8A88-7E1D-99C5-AFB665787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772E1F-B75A-A66D-C8CC-10000E41C195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REGULATORY TRENDS IN PHARMA QA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3E94D-1B6A-A424-0E50-27F34892EB61}"/>
              </a:ext>
            </a:extLst>
          </p:cNvPr>
          <p:cNvSpPr txBox="1"/>
          <p:nvPr/>
        </p:nvSpPr>
        <p:spPr>
          <a:xfrm>
            <a:off x="789709" y="1298864"/>
            <a:ext cx="103597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Regulations by the WHO, FDA, and EMA emphasise environmental responsibility and safer lab practices.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Incorporation of green methodologies is increasingly encouraged during drug development and batch testing.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HPLC aligns pharma testing with these regulatory frameworks for sustainable compliance.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7493C-CC38-9035-0083-CB05AA4F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27" y="4132730"/>
            <a:ext cx="4359018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2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BBFE-D8D3-45FB-CE4E-78299B339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A9513-7AF6-751D-4219-1EF97FCD6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63720-F75F-08C1-0C2E-4E8805A14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0C419-D6CA-F02A-F2B2-83D1D51B3E8C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GREEN HPLC–QA FRAMEWORK OVERVIEW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1856-E67E-D78F-73DD-50DA22F06E41}"/>
              </a:ext>
            </a:extLst>
          </p:cNvPr>
          <p:cNvSpPr txBox="1"/>
          <p:nvPr/>
        </p:nvSpPr>
        <p:spPr>
          <a:xfrm>
            <a:off x="384464" y="1344512"/>
            <a:ext cx="11617036" cy="248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1: Selection and screening of green solvents and mobile phases.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2: Method development using Design of Experiments to optimize conditions.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3: Validation against standard metrics while incorporating greenness assessment tools (AGREE, GAPI).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4: Routine application and ongoing monitoring of eco-performance.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6DB32D-417B-32F4-B556-13AF8C66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42" y="3913283"/>
            <a:ext cx="5309272" cy="27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8A3D-70A3-9F3E-8255-DAC28C73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5EBC9-267E-2252-633C-A80FC797E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005D8-362D-6EA0-EDF1-DB3CC8C63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18B8B-B8CE-B8BF-0A84-31449E6CA138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METHOD DEVELOPMENT &amp; VALIDATION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65086-3311-FD44-09ED-EF4E0E791534}"/>
              </a:ext>
            </a:extLst>
          </p:cNvPr>
          <p:cNvSpPr txBox="1"/>
          <p:nvPr/>
        </p:nvSpPr>
        <p:spPr>
          <a:xfrm>
            <a:off x="665018" y="1319645"/>
            <a:ext cx="108619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quality-by-design to reduce trials, resource use, and time in method optimization.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method parameters achieve target chromatographic performance (resolution, sensitivity).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robustness and reproducibility with comprehensive green metrics assessments.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47E2B-6A6B-3CA9-B93B-6A89C707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329" y="4216400"/>
            <a:ext cx="4267570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3C86-B9F3-DC60-4A07-AD39742F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F241-5EAC-7F82-0F8A-36C6236F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545D4-751C-439C-91D7-9121F7C15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C60068-9E99-A124-6618-3B209223D468}"/>
              </a:ext>
            </a:extLst>
          </p:cNvPr>
          <p:cNvSpPr txBox="1"/>
          <p:nvPr/>
        </p:nvSpPr>
        <p:spPr>
          <a:xfrm>
            <a:off x="488373" y="225693"/>
            <a:ext cx="11097491" cy="10772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STUDIES: SUCCESSFUL GREEN HPLC IMPLEMENTATIONS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471D0-F436-88FF-6207-AADF3C861008}"/>
              </a:ext>
            </a:extLst>
          </p:cNvPr>
          <p:cNvSpPr txBox="1"/>
          <p:nvPr/>
        </p:nvSpPr>
        <p:spPr>
          <a:xfrm>
            <a:off x="727363" y="1953491"/>
            <a:ext cx="109416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Ethanol-water mobile phase for ibuprofen achieved equivalent accuracy while reducing environmental impact.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Favipiravir and other antivirals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solvent-free HPLC demonstrated increased sustainability.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methods were validated per regulatory guidelines confirming reliability and eco-efficiency.</a:t>
            </a:r>
          </a:p>
        </p:txBody>
      </p:sp>
    </p:spTree>
    <p:extLst>
      <p:ext uri="{BB962C8B-B14F-4D97-AF65-F5344CB8AC3E}">
        <p14:creationId xmlns:p14="http://schemas.microsoft.com/office/powerpoint/2010/main" val="35880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8058-EDBC-12B7-7B46-8E95D110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FE6A9-D582-C7AB-877D-0B37A6C5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B0DA5-6976-C9BA-27D1-F96278C12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DC9D3-FFFB-986A-2962-E6D850E59147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PHARMACEUTICAL APPLICATIONS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88A16-E60B-AF35-8D81-8E8439FA304C}"/>
              </a:ext>
            </a:extLst>
          </p:cNvPr>
          <p:cNvSpPr txBox="1"/>
          <p:nvPr/>
        </p:nvSpPr>
        <p:spPr>
          <a:xfrm>
            <a:off x="789708" y="1444336"/>
            <a:ext cx="111702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HPLC useful for drug formulation analysis, impurity testing, and therapeutic drug monitoring.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in stability studies and bioequivalence testing with minimal ecological footprint.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pharma companies to meet sustainability goals within quality standards.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C4823-2FEF-A02D-0720-2A1CCB1B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539" y="4067322"/>
            <a:ext cx="4860057" cy="268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5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69BB-773F-6AEE-1BBD-B0AB22AA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701B-CD81-8F38-DAFF-D8B66C545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F6729-2B13-6E14-E745-C0CA1AAD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484DD-8187-2869-92BF-ABB4744A3C67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CHALLENGES IN ADOPTING GREEN HPLC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7C5CE-FE69-C745-89E3-537C2F724CAB}"/>
              </a:ext>
            </a:extLst>
          </p:cNvPr>
          <p:cNvSpPr txBox="1"/>
          <p:nvPr/>
        </p:nvSpPr>
        <p:spPr>
          <a:xfrm>
            <a:off x="727364" y="1444336"/>
            <a:ext cx="112533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Miscibility and solvent strength differences require method re-optimization.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 with existing HPLC equipment and detectors can limit solvent choices.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change management needed for lab personnel to adopt new eco-friendly protocols.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66FE94-C309-B3C8-C670-983B2B799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80" y="3927856"/>
            <a:ext cx="4386855" cy="28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3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3C6BA7-86E0-BAAC-507F-C010C2C4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4147"/>
            <a:ext cx="12192000" cy="213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5AF7FB-BF99-C7E0-923A-CD07FAD86BC7}"/>
              </a:ext>
            </a:extLst>
          </p:cNvPr>
          <p:cNvSpPr txBox="1"/>
          <p:nvPr/>
        </p:nvSpPr>
        <p:spPr>
          <a:xfrm>
            <a:off x="647700" y="951613"/>
            <a:ext cx="300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CONTENT</a:t>
            </a:r>
            <a:endParaRPr lang="en-IN" sz="2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9BDBE-4C16-4EB3-6469-6CCD0F58A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" y="-2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1542F-DE8B-2A14-A86F-DBE40673E82E}"/>
              </a:ext>
            </a:extLst>
          </p:cNvPr>
          <p:cNvSpPr txBox="1"/>
          <p:nvPr/>
        </p:nvSpPr>
        <p:spPr>
          <a:xfrm>
            <a:off x="344017" y="129348"/>
            <a:ext cx="1808018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308ED-F11A-A19C-6CE1-70DCEFF6115F}"/>
              </a:ext>
            </a:extLst>
          </p:cNvPr>
          <p:cNvSpPr txBox="1"/>
          <p:nvPr/>
        </p:nvSpPr>
        <p:spPr>
          <a:xfrm>
            <a:off x="647700" y="1130152"/>
            <a:ext cx="376732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b="1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b="1" dirty="0"/>
              <a:t>Background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b="1" dirty="0"/>
              <a:t>Problem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b="1" dirty="0"/>
              <a:t>Research Gap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b="1" dirty="0"/>
              <a:t>Research Objectives</a:t>
            </a:r>
          </a:p>
          <a:p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BBEF6-7540-CE2D-B2E2-5186BD6F9103}"/>
              </a:ext>
            </a:extLst>
          </p:cNvPr>
          <p:cNvSpPr txBox="1"/>
          <p:nvPr/>
        </p:nvSpPr>
        <p:spPr>
          <a:xfrm>
            <a:off x="7194531" y="945486"/>
            <a:ext cx="4349769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6. Review of Literature</a:t>
            </a:r>
          </a:p>
          <a:p>
            <a:r>
              <a:rPr lang="en-IN" sz="2400" b="1" dirty="0"/>
              <a:t>7. Novelty and Innovation</a:t>
            </a:r>
          </a:p>
          <a:p>
            <a:r>
              <a:rPr lang="en-IN" sz="2400" b="1" dirty="0"/>
              <a:t>8. Principles of Green Analytical Chemistry</a:t>
            </a:r>
          </a:p>
          <a:p>
            <a:r>
              <a:rPr lang="en-IN" sz="2400" b="1" dirty="0"/>
              <a:t>9. Strategies for Green HPLC</a:t>
            </a:r>
          </a:p>
          <a:p>
            <a:r>
              <a:rPr lang="en-IN" sz="2400" b="1" dirty="0"/>
              <a:t>10. Solvent and Mobile Phase Selection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46EA8-8D74-209D-B659-62E3DFA30764}"/>
              </a:ext>
            </a:extLst>
          </p:cNvPr>
          <p:cNvSpPr txBox="1"/>
          <p:nvPr/>
        </p:nvSpPr>
        <p:spPr>
          <a:xfrm>
            <a:off x="647700" y="3887149"/>
            <a:ext cx="675990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11. Regulatory Trends in Pharma QA</a:t>
            </a:r>
          </a:p>
          <a:p>
            <a:r>
              <a:rPr lang="en-IN" sz="2400" b="1" dirty="0"/>
              <a:t>12. Green HPLC–QA Framework</a:t>
            </a:r>
          </a:p>
          <a:p>
            <a:r>
              <a:rPr lang="en-IN" sz="2400" b="1" dirty="0"/>
              <a:t>13. Method Development &amp; Validation</a:t>
            </a:r>
          </a:p>
          <a:p>
            <a:r>
              <a:rPr lang="en-IN" sz="2400" b="1" dirty="0"/>
              <a:t>14. Case Study Example</a:t>
            </a:r>
          </a:p>
          <a:p>
            <a:r>
              <a:rPr lang="en-IN" sz="2400" b="1" dirty="0"/>
              <a:t>15. Applications in Pharmaceutical Analysis</a:t>
            </a:r>
          </a:p>
          <a:p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2E7375-7F2D-3DEA-9DE1-D04E7C729785}"/>
              </a:ext>
            </a:extLst>
          </p:cNvPr>
          <p:cNvSpPr txBox="1"/>
          <p:nvPr/>
        </p:nvSpPr>
        <p:spPr>
          <a:xfrm>
            <a:off x="7151179" y="3887149"/>
            <a:ext cx="4997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16. Implementation Challenges</a:t>
            </a:r>
          </a:p>
          <a:p>
            <a:r>
              <a:rPr lang="en-IN" sz="2400" b="1" dirty="0"/>
              <a:t>17. Environmental &amp; Occupational Impact</a:t>
            </a:r>
          </a:p>
          <a:p>
            <a:r>
              <a:rPr lang="en-IN" sz="2400" b="1" dirty="0"/>
              <a:t>18. Future Directions</a:t>
            </a:r>
          </a:p>
          <a:p>
            <a:r>
              <a:rPr lang="en-IN" sz="2400" b="1" dirty="0"/>
              <a:t>19. Conclusion</a:t>
            </a:r>
          </a:p>
          <a:p>
            <a:r>
              <a:rPr lang="en-IN" sz="2400" b="1" dirty="0"/>
              <a:t>20. References</a:t>
            </a:r>
          </a:p>
        </p:txBody>
      </p:sp>
    </p:spTree>
    <p:extLst>
      <p:ext uri="{BB962C8B-B14F-4D97-AF65-F5344CB8AC3E}">
        <p14:creationId xmlns:p14="http://schemas.microsoft.com/office/powerpoint/2010/main" val="16614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53AB-71AF-510B-612C-5B57FA5A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573B51-3F44-56B7-457E-385B01C27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0CC89C-AD1E-2917-8168-4B98C32FD7D7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ENVIRONMENTAL AND OCCUPATIONAL IMPACT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06079-A04E-CFC7-CA57-08C72CA4AD5E}"/>
              </a:ext>
            </a:extLst>
          </p:cNvPr>
          <p:cNvSpPr txBox="1"/>
          <p:nvPr/>
        </p:nvSpPr>
        <p:spPr>
          <a:xfrm>
            <a:off x="488373" y="1309255"/>
            <a:ext cx="106091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reduction in toxic solvent use cuts hazardous waste production.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lab safety by lowering personnel exposure to volatile organic solvents.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Contributes to pharma industry’s corporate social responsibility and sustainability commitments.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29A5A-912A-D418-27BE-83CB67C8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53" y="3731877"/>
            <a:ext cx="4633362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5CD2-5B3D-8E5B-A5F9-04FB58C9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50069-8DE5-BC57-E1E6-A0F7CB6A9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D3C48-6C92-6D3E-F721-EFE2BCE13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3C2F5-F222-7237-9015-814DC53B82B2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FUTURE DIRECTIONS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AFE07-2474-6DD5-66F9-4923A3C82CF9}"/>
              </a:ext>
            </a:extLst>
          </p:cNvPr>
          <p:cNvSpPr txBox="1"/>
          <p:nvPr/>
        </p:nvSpPr>
        <p:spPr>
          <a:xfrm>
            <a:off x="581891" y="1413164"/>
            <a:ext cx="11253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miniaturized, microfluidic HPLC platforms using green solvents.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machine learning to predict optimal green method parameters quickly.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 of green frameworks to other analytical techniques (GC, MS).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E32E33-5A9C-EEB6-9A75-BD59C58B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64" y="3843349"/>
            <a:ext cx="5080327" cy="29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9-B39F-8A90-4DB8-F7D12D93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0D7399-23BF-1F46-1BD5-7CCDF8732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1D653-D989-5ECA-8808-4AA0D1F730D8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CONCLUSION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D9531-EC7B-8227-019D-1261CC3654CC}"/>
              </a:ext>
            </a:extLst>
          </p:cNvPr>
          <p:cNvSpPr txBox="1"/>
          <p:nvPr/>
        </p:nvSpPr>
        <p:spPr>
          <a:xfrm>
            <a:off x="779318" y="1106418"/>
            <a:ext cx="103389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HPLC methods deliver high-quality pharmaceutical analysis with reduced environmental and health risks.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Frameworks combining eco-solvent selection with rigorous validation allow reliable, sustainable QA.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to green chromatographic methods is essential for the future of responsible pharmaceutical manufacture and testing.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81610F-3A27-ACB5-B9B5-9B195AB1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903" y="4143470"/>
            <a:ext cx="4605779" cy="26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9E5C-FCA2-DCBA-59E2-5CAC7A63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" y="252822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atin typeface="Algerian" panose="04020705040A02060702" pitchFamily="82" charset="0"/>
              </a:rPr>
              <a:t>THANK YOU</a:t>
            </a:r>
            <a:endParaRPr lang="en-IN" sz="9600" b="1" dirty="0">
              <a:latin typeface="Algerian" panose="04020705040A02060702" pitchFamily="82" charset="0"/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137BCEA-D86A-F658-517B-35C4B886B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6E3F67-2C22-81F2-7BC2-21BE500AA695}"/>
              </a:ext>
            </a:extLst>
          </p:cNvPr>
          <p:cNvSpPr txBox="1"/>
          <p:nvPr/>
        </p:nvSpPr>
        <p:spPr>
          <a:xfrm>
            <a:off x="488373" y="225693"/>
            <a:ext cx="11097491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REFERENCES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472B6-B454-66A5-06A0-F3C44EC46F5C}"/>
              </a:ext>
            </a:extLst>
          </p:cNvPr>
          <p:cNvSpPr txBox="1"/>
          <p:nvPr/>
        </p:nvSpPr>
        <p:spPr>
          <a:xfrm>
            <a:off x="488373" y="1288473"/>
            <a:ext cx="1121525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Yabré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Choukrallah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Guillarme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Greening reversed-phase liquid chromatography: alternatives and strategies for greener RP-HPLC in pharmaceutical analysis.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I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Chromatogr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2018;1533:2–16. 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Mikhail IE, Hassan EA, Abdel-Ghany MM, et al. Green micellar solvent-free HPLC and spectrofluorimetric methods for favipiravir: solvent-free micellar LC as a greener alternative.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 </a:t>
            </a:r>
            <a:r>
              <a:rPr lang="en-I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Bioanal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Chem Res.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Imam MS, Hassan S, El-Sayad MA, et al. Adjusted green HPLC determination of nirmatrelvir and ritonavir: computational pre-testing of stationary phases.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 Rep.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2023;13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Kelani KM, Abdel-Moneim AM, Mohamed NA, et al. Development of an eco-friendly HPLC method for the estimation of ibuprofen and phenylephrine: validation and greenness assessment.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BMC Chem.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 El-Hay SS, Abdel-Gawad RM,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Elziny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MA, et al. Cost-effective green HPLC method for losartan impurities (NDEA) using aqueous ammonium acetate mobile phase.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Pharm Anal.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2022;12</a:t>
            </a:r>
          </a:p>
        </p:txBody>
      </p:sp>
    </p:spTree>
    <p:extLst>
      <p:ext uri="{BB962C8B-B14F-4D97-AF65-F5344CB8AC3E}">
        <p14:creationId xmlns:p14="http://schemas.microsoft.com/office/powerpoint/2010/main" val="245523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1499-1F89-5D42-E478-08442B65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BFB84-50D3-98A6-2C8C-56889A250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5F8F6-83FB-286D-7C0D-5D093203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6EF063-E594-7C7E-DE5D-63E305CAD1E1}"/>
              </a:ext>
            </a:extLst>
          </p:cNvPr>
          <p:cNvSpPr txBox="1"/>
          <p:nvPr/>
        </p:nvSpPr>
        <p:spPr>
          <a:xfrm>
            <a:off x="272453" y="1093396"/>
            <a:ext cx="11647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HPLC is a vital analytical technique used widely in pharmaceutical quality assurance to ensure drugs meet purity, safety, and efficacy standards.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traditional HPLC methods involve use of toxic solvents that pose environmental and health risks.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to adopt greener, sustainable analytical practices in pharma is urgent and aligns with global sustainability goals.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E782B-C991-3BFD-A41C-4C426ACC845F}"/>
              </a:ext>
            </a:extLst>
          </p:cNvPr>
          <p:cNvSpPr txBox="1"/>
          <p:nvPr/>
        </p:nvSpPr>
        <p:spPr>
          <a:xfrm>
            <a:off x="3897708" y="214649"/>
            <a:ext cx="4061728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sz="3200" b="1" dirty="0">
                <a:latin typeface="Arial" panose="020B0604020202020204" pitchFamily="34" charset="0"/>
                <a:cs typeface="Arial" panose="020B0604020202020204" pitchFamily="34" charset="0"/>
              </a:rPr>
              <a:t>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2DC777-3B2E-ABF3-1D2D-48C1F1CFF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68" y="4187536"/>
            <a:ext cx="4508369" cy="2555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E5527C-8E2F-92AA-1EA8-670657BC1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705" y="4160015"/>
            <a:ext cx="4525345" cy="25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6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27AB-9E18-7C64-02BD-59853E1A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4147"/>
            <a:ext cx="12192000" cy="2138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DA6ACE-495B-1B75-286B-11AB96AB2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60A2A9-1270-7637-95D2-F83D5B282F6E}"/>
              </a:ext>
            </a:extLst>
          </p:cNvPr>
          <p:cNvSpPr txBox="1"/>
          <p:nvPr/>
        </p:nvSpPr>
        <p:spPr>
          <a:xfrm>
            <a:off x="119496" y="215302"/>
            <a:ext cx="11689773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Background: Environmental Concerns of Traditional HPLC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A3563-493B-3684-5D41-EF7F8BE1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89" y="1015379"/>
            <a:ext cx="11457980" cy="3866247"/>
          </a:xfrm>
          <a:prstGeom prst="rect">
            <a:avLst/>
          </a:prstGeom>
        </p:spPr>
      </p:pic>
      <p:pic>
        <p:nvPicPr>
          <p:cNvPr id="1026" name="Picture 2" descr="Green HPLC: How Eco-Friendly Practices Are Transforming Chromatography -">
            <a:extLst>
              <a:ext uri="{FF2B5EF4-FFF2-40B4-BE49-F238E27FC236}">
                <a16:creationId xmlns:a16="http://schemas.microsoft.com/office/drawing/2014/main" id="{208660FF-D185-2743-049E-8972B3C8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81" y="4706738"/>
            <a:ext cx="2940627" cy="202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9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79125-FE08-BB1E-4B46-5A30E6F47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035411-DD02-A553-A130-2809E63D4665}"/>
              </a:ext>
            </a:extLst>
          </p:cNvPr>
          <p:cNvSpPr txBox="1"/>
          <p:nvPr/>
        </p:nvSpPr>
        <p:spPr>
          <a:xfrm>
            <a:off x="3049733" y="236084"/>
            <a:ext cx="5460422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C6CC2-6025-C65D-9A98-06AA19E1CD38}"/>
              </a:ext>
            </a:extLst>
          </p:cNvPr>
          <p:cNvSpPr txBox="1"/>
          <p:nvPr/>
        </p:nvSpPr>
        <p:spPr>
          <a:xfrm>
            <a:off x="249383" y="1309255"/>
            <a:ext cx="11211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advances in green chemistry, many pharma labs still rely on toxic solvents and outdated QA frameworks.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causes environmental pollution, employee health risks, and increased disposal costs.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clear need for validated green HPLC methods integrated into pharma QA systems.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958FED-6AE2-70AA-5408-C98AA860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06" y="3837679"/>
            <a:ext cx="5159187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9E94A0-5486-D549-DAF7-2A3742CD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561"/>
            <a:ext cx="12192000" cy="4606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D632E-0D3C-5E16-2901-6B8F4FE4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90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A7C4F-FF23-E798-8029-F49C5417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0050"/>
            <a:ext cx="12192000" cy="22810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6DC617-9AE2-37EA-356A-A555CAA8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3E3724-222C-703A-E378-F10F8AD9E232}"/>
              </a:ext>
            </a:extLst>
          </p:cNvPr>
          <p:cNvSpPr txBox="1"/>
          <p:nvPr/>
        </p:nvSpPr>
        <p:spPr>
          <a:xfrm>
            <a:off x="3049733" y="236084"/>
            <a:ext cx="5460422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RESEARCH 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F2644-377C-7523-06D9-E27F99127691}"/>
              </a:ext>
            </a:extLst>
          </p:cNvPr>
          <p:cNvSpPr txBox="1"/>
          <p:nvPr/>
        </p:nvSpPr>
        <p:spPr>
          <a:xfrm>
            <a:off x="571500" y="1287950"/>
            <a:ext cx="110663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chromatographic methods using green solvents and sustainable mobile phases.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Green HPLC QA framework combining eco-solvent optimization with robust validation metrics.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 that green HPLC can equal or surpass traditional methods in resolving power and accuracy.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8355C-1838-8649-FA4F-96EF1A01F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938" y="4010753"/>
            <a:ext cx="4352989" cy="27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5BD83-D6D1-8AA1-EB12-EB6CC82A1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A1D737-F319-7C84-30F8-D185F852D19E}"/>
              </a:ext>
            </a:extLst>
          </p:cNvPr>
          <p:cNvSpPr txBox="1"/>
          <p:nvPr/>
        </p:nvSpPr>
        <p:spPr>
          <a:xfrm>
            <a:off x="3049733" y="236084"/>
            <a:ext cx="5460422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RESEARCH QUESTION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9FF06-96C0-230F-2945-B67667F92C9D}"/>
              </a:ext>
            </a:extLst>
          </p:cNvPr>
          <p:cNvSpPr txBox="1"/>
          <p:nvPr/>
        </p:nvSpPr>
        <p:spPr>
          <a:xfrm>
            <a:off x="706582" y="1118499"/>
            <a:ext cx="10986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toxic solvents in HPLC be replaced with greener alternatives for pharma analysis?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green HPLC maintain sensitivity and accuracy compared to traditional methods?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metrics are best for validating eco-friendly HPLC methods in QA?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do green HPLC approaches comply with regulatory standards?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technical, cost, and operational barriers to green HPLC adoption?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automation and design strategies improve the development of sustainable HPLC protocols?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6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597FC0-C05A-FCE9-1996-A77C52A97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17B60-670D-8C8C-C545-D771C4DDA1BD}"/>
              </a:ext>
            </a:extLst>
          </p:cNvPr>
          <p:cNvSpPr txBox="1"/>
          <p:nvPr/>
        </p:nvSpPr>
        <p:spPr>
          <a:xfrm>
            <a:off x="3049733" y="101002"/>
            <a:ext cx="5460422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706E1-0179-249D-9E49-D3CB415E9263}"/>
              </a:ext>
            </a:extLst>
          </p:cNvPr>
          <p:cNvSpPr txBox="1"/>
          <p:nvPr/>
        </p:nvSpPr>
        <p:spPr>
          <a:xfrm>
            <a:off x="353291" y="1036185"/>
            <a:ext cx="113572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RP-HPLC (Reversed Phase HPLC) methods heavily relied on toxic solvents; recent studies focus on substitutes like ethanol, water, and deep eutectic solvents for sustainable analysis.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Greening strategies include micellar and solvent-free HPLC, validated in pharmaceutical applications for drugs such as favipiravir and nirmatrelvir, showing comparable sensitivity and selectivity.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tools and quality-by-design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QbD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approaches guide the selection of green stationary phases and mobile phases, ensuring method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robustness.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metrics (AGREE, GAPI, Eco-Scale) are increasingly used to quantify the greenness and sustainability of developed methods across drugs including ibuprofen, phenylephrine, losartan, and carvedilol.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studies demonstrate significant reductions in hazardous waste and costs by employing aqueous or bio-based mobile phases, while maintaining regulatory compliance and analytical performance standards.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 of green analytical chemistry and case-based integration into laboratory methods is promoted for long-term adoption in pharmaceutical QA and education.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indicate the expansion of green HPLC to simultaneous multi-drug analysis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miniaturised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platforms, streamlining workflows and further reducing solvent consumption.</a:t>
            </a:r>
          </a:p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3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 descr="RP-HPLC method for quantification of cefotaxime sodium by using design of  experiment, a green analytical approach: Analytical method development,  validation, and application">
            <a:extLst>
              <a:ext uri="{FF2B5EF4-FFF2-40B4-BE49-F238E27FC236}">
                <a16:creationId xmlns:a16="http://schemas.microsoft.com/office/drawing/2014/main" id="{9B62D4A5-76BC-7235-16C0-9996ED18EE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0011D-35D5-F794-53D1-0C84372B1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C17404-4364-32D7-3D04-E7EDF26FF57D}"/>
              </a:ext>
            </a:extLst>
          </p:cNvPr>
          <p:cNvSpPr txBox="1"/>
          <p:nvPr/>
        </p:nvSpPr>
        <p:spPr>
          <a:xfrm>
            <a:off x="3049733" y="101002"/>
            <a:ext cx="5460422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RESEARCH GAP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1C15A-AB61-FDFA-057F-27B285AFC701}"/>
              </a:ext>
            </a:extLst>
          </p:cNvPr>
          <p:cNvSpPr txBox="1"/>
          <p:nvPr/>
        </p:nvSpPr>
        <p:spPr>
          <a:xfrm>
            <a:off x="535132" y="1205346"/>
            <a:ext cx="108169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pharmaceutical quality assurance protocols lack standards for incorporating sustainability.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chromatographic methods emphasise performance but do not fully address solvent toxicity or eco-impact.</a:t>
            </a:r>
          </a:p>
          <a:p>
            <a:pPr lvl="0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systematic, green-centric HPLC QA framework is missing.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313B1A-3FDF-F278-21E3-3D6FE974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13" y="3883002"/>
            <a:ext cx="4430559" cy="2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9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159</TotalTime>
  <Words>1243</Words>
  <Application>Microsoft Office PowerPoint</Application>
  <PresentationFormat>Widescreen</PresentationFormat>
  <Paragraphs>151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Algerian</vt:lpstr>
      <vt:lpstr>Arial</vt:lpstr>
      <vt:lpstr>Calibri</vt:lpstr>
      <vt:lpstr>Garamond</vt:lpstr>
      <vt:lpstr>Symbol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aakanksha khare</dc:creator>
  <cp:lastModifiedBy>aakanksha khare</cp:lastModifiedBy>
  <cp:revision>2</cp:revision>
  <dcterms:created xsi:type="dcterms:W3CDTF">2025-09-21T16:31:47Z</dcterms:created>
  <dcterms:modified xsi:type="dcterms:W3CDTF">2025-09-22T03:48:01Z</dcterms:modified>
</cp:coreProperties>
</file>